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3"/>
  </p:notesMasterIdLst>
  <p:handoutMasterIdLst>
    <p:handoutMasterId r:id="rId14"/>
  </p:handoutMasterIdLst>
  <p:sldIdLst>
    <p:sldId id="354" r:id="rId2"/>
    <p:sldId id="357" r:id="rId3"/>
    <p:sldId id="361" r:id="rId4"/>
    <p:sldId id="439" r:id="rId5"/>
    <p:sldId id="442" r:id="rId6"/>
    <p:sldId id="440" r:id="rId7"/>
    <p:sldId id="359" r:id="rId8"/>
    <p:sldId id="443" r:id="rId9"/>
    <p:sldId id="390" r:id="rId10"/>
    <p:sldId id="444" r:id="rId11"/>
    <p:sldId id="441" r:id="rId12"/>
  </p:sldIdLst>
  <p:sldSz cx="9144000" cy="6858000" type="screen4x3"/>
  <p:notesSz cx="6858000" cy="994727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CA904"/>
    <a:srgbClr val="F5E673"/>
    <a:srgbClr val="FF5050"/>
    <a:srgbClr val="EFEBFF"/>
    <a:srgbClr val="E1D9FF"/>
    <a:srgbClr val="C178F8"/>
    <a:srgbClr val="C19FFF"/>
    <a:srgbClr val="D5AB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4" autoAdjust="0"/>
    <p:restoredTop sz="90769" autoAdjust="0"/>
  </p:normalViewPr>
  <p:slideViewPr>
    <p:cSldViewPr>
      <p:cViewPr>
        <p:scale>
          <a:sx n="86" d="100"/>
          <a:sy n="86" d="100"/>
        </p:scale>
        <p:origin x="2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632" y="870"/>
      </p:cViewPr>
      <p:guideLst>
        <p:guide orient="horz" pos="3133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78" tIns="44939" rIns="89878" bIns="4493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78" tIns="44939" rIns="89878" bIns="4493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02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78" tIns="44939" rIns="89878" bIns="4493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9702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78" tIns="44939" rIns="89878" bIns="4493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895D2F3-06C4-4074-8DD4-C38F0AE7967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95300"/>
          </a:xfrm>
          <a:prstGeom prst="rect">
            <a:avLst/>
          </a:prstGeom>
        </p:spPr>
        <p:txBody>
          <a:bodyPr vert="horz" wrap="square" lIns="89878" tIns="44939" rIns="89878" bIns="4493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0213" cy="495300"/>
          </a:xfrm>
          <a:prstGeom prst="rect">
            <a:avLst/>
          </a:prstGeom>
        </p:spPr>
        <p:txBody>
          <a:bodyPr vert="horz" wrap="square" lIns="89878" tIns="44939" rIns="89878" bIns="4493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7713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78" tIns="44939" rIns="89878" bIns="4493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213" y="4725988"/>
            <a:ext cx="5489575" cy="4473575"/>
          </a:xfrm>
          <a:prstGeom prst="rect">
            <a:avLst/>
          </a:prstGeom>
        </p:spPr>
        <p:txBody>
          <a:bodyPr vert="horz" lIns="89878" tIns="44939" rIns="89878" bIns="4493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0213" cy="496888"/>
          </a:xfrm>
          <a:prstGeom prst="rect">
            <a:avLst/>
          </a:prstGeom>
        </p:spPr>
        <p:txBody>
          <a:bodyPr vert="horz" wrap="square" lIns="89878" tIns="44939" rIns="89878" bIns="4493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6200" y="9448800"/>
            <a:ext cx="2970213" cy="496888"/>
          </a:xfrm>
          <a:prstGeom prst="rect">
            <a:avLst/>
          </a:prstGeom>
        </p:spPr>
        <p:txBody>
          <a:bodyPr vert="horz" wrap="square" lIns="89878" tIns="44939" rIns="89878" bIns="4493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681ECD-A8CF-45A5-B4B2-F06591616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9941" name="Slide Number Placeholder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5CD112-05CB-45A5-A91D-9B656BE14B3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2975" y="746125"/>
            <a:ext cx="4970463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xfrm>
            <a:off x="684213" y="4724400"/>
            <a:ext cx="5489575" cy="4476750"/>
          </a:xfrm>
          <a:noFill/>
        </p:spPr>
        <p:txBody>
          <a:bodyPr wrap="square" lIns="90355" tIns="45177" rIns="90355" bIns="45177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 sz="900" i="1" dirty="0" smtClean="0"/>
          </a:p>
        </p:txBody>
      </p:sp>
      <p:sp>
        <p:nvSpPr>
          <p:cNvPr id="40965" name="Slide Number Placeholder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D217D8-514A-4DD1-B72F-59418394C2E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2975" y="746125"/>
            <a:ext cx="4970463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xfrm>
            <a:off x="684213" y="4724400"/>
            <a:ext cx="5489575" cy="4476750"/>
          </a:xfrm>
          <a:noFill/>
        </p:spPr>
        <p:txBody>
          <a:bodyPr wrap="square" lIns="90355" tIns="45177" rIns="90355" bIns="45177" numCol="1" anchor="t" anchorCtr="0" compatLnSpc="1">
            <a:prstTxWarp prst="textNoShape">
              <a:avLst/>
            </a:prstTxWarp>
          </a:bodyPr>
          <a:lstStyle/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1989" name="Slide Number Placeholder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514E9C-6983-4516-9E02-53A41FF02CB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681ECD-A8CF-45A5-B4B2-F065916161E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2975" y="746125"/>
            <a:ext cx="4970463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xfrm>
            <a:off x="684213" y="4724400"/>
            <a:ext cx="5489575" cy="4476750"/>
          </a:xfrm>
          <a:noFill/>
        </p:spPr>
        <p:txBody>
          <a:bodyPr wrap="square" lIns="90355" tIns="45177" rIns="90355" bIns="45177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3013" name="Slide Number Placeholder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D508FF-E630-49D1-AEE5-C14A9E70EEC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2975" y="746125"/>
            <a:ext cx="4970463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xfrm>
            <a:off x="684213" y="4724400"/>
            <a:ext cx="5489575" cy="4476750"/>
          </a:xfrm>
          <a:noFill/>
        </p:spPr>
        <p:txBody>
          <a:bodyPr wrap="square" lIns="90355" tIns="45177" rIns="90355" bIns="45177" numCol="1" anchor="t" anchorCtr="0" compatLnSpc="1">
            <a:prstTxWarp prst="textNoShape">
              <a:avLst/>
            </a:prstTxWarp>
          </a:bodyPr>
          <a:lstStyle/>
          <a:p>
            <a:endParaRPr lang="en-US" sz="900" smtClean="0"/>
          </a:p>
        </p:txBody>
      </p:sp>
      <p:sp>
        <p:nvSpPr>
          <p:cNvPr id="44037" name="Slide Number Placeholder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5B2203-2BAF-4662-BF49-FFAEEF57C32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8AE6216-9496-4D23-AEF9-A9B13FE8920A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E827DDC-3114-44CE-89A0-FBE6D1182056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605247-8593-4E68-96CA-5942AC5A603F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4EABDB-C258-4190-90FB-6C68AA3E2191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CBE3A-C148-41B8-8B7A-B3A003A58A28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19B82F-DE46-4A9E-B7F2-D9E5290D31A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153146-89F1-4FC1-85BC-0E032ADD2377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FFE87C-A1CD-472D-ADB7-8573C3DA8C93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1B75B1-D1A6-4624-B992-B7EF9C36B208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04B7D4-C26F-4ADD-9D90-3A20690E653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07980E1-9726-4652-BE29-19D3C0C1AB3C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9DA1F6E-7447-4EC2-963F-DB33FEDB50C4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Project “National Anti IPV Plans-EU Database NAP”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INTERNATIONAL FINAL CONFERENCE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"Prevention Policies Against Intimate Partner Violence in Europe: 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Current State and Perspectives”</a:t>
            </a:r>
            <a: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bg-BG" sz="2000" dirty="0"/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6" y="2931712"/>
            <a:ext cx="6659017" cy="294556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2800" b="1" dirty="0" smtClean="0">
                <a:latin typeface="+mj-lt"/>
                <a:cs typeface="Arial" pitchFamily="34" charset="0"/>
              </a:rPr>
              <a:t>Combating</a:t>
            </a:r>
          </a:p>
          <a:p>
            <a:pPr algn="ctr">
              <a:lnSpc>
                <a:spcPct val="90000"/>
              </a:lnSpc>
            </a:pPr>
            <a:r>
              <a:rPr lang="en-US" sz="2800" b="1" dirty="0" smtClean="0">
                <a:latin typeface="+mj-lt"/>
                <a:cs typeface="Arial" pitchFamily="34" charset="0"/>
              </a:rPr>
              <a:t>Intimate Partner Violence and Domestic Violence in BULGARIA – Legal Framework and Practical Aspects</a:t>
            </a:r>
          </a:p>
          <a:p>
            <a:pPr algn="ctr">
              <a:lnSpc>
                <a:spcPct val="90000"/>
              </a:lnSpc>
            </a:pPr>
            <a:r>
              <a:rPr lang="en-US" sz="2000" b="1" dirty="0" err="1" smtClean="0">
                <a:latin typeface="+mj-lt"/>
                <a:cs typeface="Arial" pitchFamily="34" charset="0"/>
              </a:rPr>
              <a:t>Stanislava</a:t>
            </a:r>
            <a:r>
              <a:rPr lang="en-US" sz="2000" b="1" dirty="0" smtClean="0">
                <a:latin typeface="+mj-lt"/>
                <a:cs typeface="Arial" pitchFamily="34" charset="0"/>
              </a:rPr>
              <a:t> </a:t>
            </a:r>
            <a:r>
              <a:rPr lang="en-US" sz="2000" b="1" dirty="0" err="1" smtClean="0">
                <a:latin typeface="+mj-lt"/>
                <a:cs typeface="Arial" pitchFamily="34" charset="0"/>
              </a:rPr>
              <a:t>Kasikova</a:t>
            </a:r>
            <a:r>
              <a:rPr lang="en-US" sz="2000" b="1" dirty="0" smtClean="0">
                <a:latin typeface="+mj-lt"/>
                <a:cs typeface="Arial" pitchFamily="34" charset="0"/>
              </a:rPr>
              <a:t> – </a:t>
            </a:r>
            <a:r>
              <a:rPr lang="en-US" sz="2000" b="1" dirty="0" smtClean="0">
                <a:latin typeface="+mj-lt"/>
                <a:cs typeface="Arial" pitchFamily="34" charset="0"/>
              </a:rPr>
              <a:t>legal expert</a:t>
            </a:r>
            <a:endParaRPr lang="ru-RU" sz="2000" b="1" dirty="0" smtClean="0">
              <a:latin typeface="+mj-lt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/>
              <a:t>            </a:t>
            </a:r>
            <a:r>
              <a:rPr lang="en-US" sz="2000" b="1" dirty="0" smtClean="0">
                <a:latin typeface="+mj-lt"/>
                <a:cs typeface="Arial" pitchFamily="34" charset="0"/>
              </a:rPr>
              <a:t>Florence, 12 November 2012</a:t>
            </a:r>
            <a:endParaRPr lang="bg-BG" sz="2000" b="1" dirty="0" smtClean="0">
              <a:solidFill>
                <a:srgbClr val="003399"/>
              </a:solidFill>
              <a:latin typeface="+mj-lt"/>
              <a:cs typeface="Arial" pitchFamily="34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en-US" sz="3000" b="1" dirty="0" smtClean="0">
              <a:solidFill>
                <a:srgbClr val="003399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bg-BG" sz="1800" b="1" dirty="0" smtClean="0"/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bg-BG" sz="1800" b="1" dirty="0" smtClean="0"/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bg-BG" sz="1800" b="1" dirty="0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bg-BG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6672"/>
            <a:ext cx="432048" cy="6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bg-BG"/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bg-BG"/>
          </a:p>
        </p:txBody>
      </p:sp>
      <p:sp>
        <p:nvSpPr>
          <p:cNvPr id="2055" name="Rectangle 12"/>
          <p:cNvSpPr>
            <a:spLocks noChangeArrowheads="1"/>
          </p:cNvSpPr>
          <p:nvPr/>
        </p:nvSpPr>
        <p:spPr bwMode="auto">
          <a:xfrm>
            <a:off x="323528" y="-278060"/>
            <a:ext cx="511256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endParaRPr lang="en-US" sz="2800" b="1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0" hangingPunct="0"/>
            <a:endParaRPr lang="en-US" sz="28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0" hangingPunct="0"/>
            <a:r>
              <a:rPr lang="en-US" sz="2000" b="1" i="1" dirty="0" smtClean="0">
                <a:solidFill>
                  <a:srgbClr val="000000"/>
                </a:solidFill>
                <a:cs typeface="Times New Roman" pitchFamily="18" charset="0"/>
              </a:rPr>
              <a:t>Association Public Health – 99</a:t>
            </a:r>
          </a:p>
          <a:p>
            <a:pPr algn="ctr" eaLnBrk="0" hangingPunct="0"/>
            <a:endParaRPr lang="en-US" sz="2800" b="1" dirty="0"/>
          </a:p>
        </p:txBody>
      </p:sp>
      <p:pic>
        <p:nvPicPr>
          <p:cNvPr id="2056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188640"/>
            <a:ext cx="1685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channels to contact the institutions and associations –via internet, hotlines, and  in the crisis centers/shelters</a:t>
            </a:r>
          </a:p>
          <a:p>
            <a:r>
              <a:rPr lang="en-US" dirty="0" smtClean="0"/>
              <a:t>The mediation –a new alternative for conflict settlement</a:t>
            </a:r>
          </a:p>
          <a:p>
            <a:r>
              <a:rPr lang="en-US" dirty="0" smtClean="0"/>
              <a:t>European Order for Protection Directive</a:t>
            </a:r>
          </a:p>
          <a:p>
            <a:r>
              <a:rPr lang="en-US" dirty="0" smtClean="0"/>
              <a:t>Amendment in the Legal Aid Law</a:t>
            </a:r>
          </a:p>
          <a:p>
            <a:r>
              <a:rPr lang="en-US" dirty="0" smtClean="0"/>
              <a:t>Burden of proof on the respondent</a:t>
            </a:r>
          </a:p>
          <a:p>
            <a:endParaRPr lang="bg-BG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4. Example of best practices: mediation as an innovative approach that gains popularity through active work of Bulgarian NGO sector</a:t>
            </a:r>
            <a:br>
              <a:rPr lang="en-US" sz="2400" dirty="0" smtClean="0"/>
            </a:br>
            <a:endParaRPr lang="bg-BG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Thank you for the attention!</a:t>
            </a: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 Legislation </a:t>
            </a:r>
            <a:r>
              <a:rPr lang="en-US" dirty="0" smtClean="0"/>
              <a:t>– Family code (</a:t>
            </a:r>
            <a:r>
              <a:rPr lang="en-US" i="1" dirty="0" smtClean="0"/>
              <a:t>right </a:t>
            </a:r>
            <a:r>
              <a:rPr lang="en-US" i="1" dirty="0" smtClean="0"/>
              <a:t>of </a:t>
            </a:r>
            <a:r>
              <a:rPr lang="en-US" i="1" dirty="0" smtClean="0"/>
              <a:t>property </a:t>
            </a:r>
            <a:r>
              <a:rPr lang="en-US" i="1" dirty="0" smtClean="0"/>
              <a:t>,</a:t>
            </a:r>
            <a:r>
              <a:rPr lang="en-US" i="1" dirty="0" smtClean="0"/>
              <a:t>right of respect)</a:t>
            </a:r>
            <a:r>
              <a:rPr lang="en-US" dirty="0" smtClean="0"/>
              <a:t>, </a:t>
            </a:r>
            <a:r>
              <a:rPr lang="en-US" dirty="0" smtClean="0"/>
              <a:t>Penal Code </a:t>
            </a:r>
            <a:r>
              <a:rPr lang="en-US" i="1" dirty="0" smtClean="0"/>
              <a:t>(art. 161</a:t>
            </a:r>
            <a:r>
              <a:rPr lang="en-US" dirty="0" smtClean="0"/>
              <a:t>) </a:t>
            </a:r>
            <a:r>
              <a:rPr lang="en-US" dirty="0" smtClean="0"/>
              <a:t>and </a:t>
            </a:r>
            <a:r>
              <a:rPr lang="en-US" dirty="0" smtClean="0"/>
              <a:t>Protection against Domestic Violence Law /LPADV/; Ordinance for LPADV implementation;</a:t>
            </a:r>
          </a:p>
          <a:p>
            <a:r>
              <a:rPr lang="en-US" dirty="0" smtClean="0"/>
              <a:t>Statistics 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80-90 </a:t>
            </a:r>
            <a:r>
              <a:rPr lang="en-US" sz="2000" dirty="0" smtClean="0"/>
              <a:t>% of the </a:t>
            </a:r>
          </a:p>
          <a:p>
            <a:pPr>
              <a:buNone/>
            </a:pPr>
            <a:r>
              <a:rPr lang="en-US" sz="2000" dirty="0" smtClean="0"/>
              <a:t>Bulgarians say that have </a:t>
            </a:r>
          </a:p>
          <a:p>
            <a:pPr>
              <a:buNone/>
            </a:pPr>
            <a:r>
              <a:rPr lang="en-US" sz="2000" dirty="0" smtClean="0"/>
              <a:t>never been abused by their</a:t>
            </a:r>
          </a:p>
          <a:p>
            <a:pPr>
              <a:buNone/>
            </a:pPr>
            <a:r>
              <a:rPr lang="en-US" sz="2000" dirty="0" smtClean="0"/>
              <a:t>husband or partner (</a:t>
            </a:r>
            <a:r>
              <a:rPr lang="en-US" sz="2000" dirty="0" smtClean="0"/>
              <a:t>NCRPO)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One in 4 women are subject </a:t>
            </a:r>
            <a:r>
              <a:rPr lang="en-US" sz="2000" dirty="0" smtClean="0"/>
              <a:t>of DV</a:t>
            </a:r>
          </a:p>
          <a:p>
            <a:pPr>
              <a:buNone/>
            </a:pPr>
            <a:r>
              <a:rPr lang="en-US" sz="2000" dirty="0" smtClean="0"/>
              <a:t>(2006 US Report on Human Rights</a:t>
            </a:r>
          </a:p>
          <a:p>
            <a:pPr>
              <a:buNone/>
            </a:pPr>
            <a:r>
              <a:rPr lang="en-US" sz="2000" dirty="0" smtClean="0"/>
              <a:t> Pract</a:t>
            </a:r>
            <a:r>
              <a:rPr lang="en-US" sz="2000" dirty="0" smtClean="0"/>
              <a:t>ices)</a:t>
            </a:r>
            <a:endParaRPr lang="en-US" dirty="0" smtClean="0"/>
          </a:p>
          <a:p>
            <a:r>
              <a:rPr lang="en-US" dirty="0" smtClean="0"/>
              <a:t>Trends –</a:t>
            </a:r>
            <a:r>
              <a:rPr lang="en-US" sz="2100" dirty="0" smtClean="0"/>
              <a:t>the number of c</a:t>
            </a:r>
            <a:r>
              <a:rPr lang="en-US" sz="2100" dirty="0" smtClean="0"/>
              <a:t>ases is rising (SOS Family in </a:t>
            </a:r>
            <a:r>
              <a:rPr lang="en-US" sz="2100" dirty="0" smtClean="0"/>
              <a:t>R</a:t>
            </a:r>
            <a:r>
              <a:rPr lang="en-US" sz="2100" dirty="0" smtClean="0"/>
              <a:t>isk Association)</a:t>
            </a:r>
            <a:endParaRPr lang="en-US" sz="2100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Right of propert</a:t>
            </a:r>
            <a:r>
              <a:rPr lang="en-US" dirty="0" smtClean="0"/>
              <a:t>y against victim’s safety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DV -a private problem or a problem of the society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200" dirty="0" smtClean="0"/>
              <a:t>1.The problem of IPV and DV in Bulgaria – </a:t>
            </a:r>
            <a:r>
              <a:rPr lang="en-US" sz="2000" dirty="0" smtClean="0"/>
              <a:t>a private </a:t>
            </a:r>
            <a:br>
              <a:rPr lang="en-US" sz="2000" dirty="0" smtClean="0"/>
            </a:br>
            <a:r>
              <a:rPr lang="en-US" sz="2000" dirty="0" smtClean="0"/>
              <a:t>problem or problem of the society; </a:t>
            </a:r>
            <a:r>
              <a:rPr lang="en-US" sz="2200" dirty="0" smtClean="0"/>
              <a:t>overall review;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bg-BG" sz="2000" dirty="0"/>
          </a:p>
        </p:txBody>
      </p:sp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7" y="260648"/>
            <a:ext cx="1512168" cy="78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Image5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852936"/>
            <a:ext cx="367240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1552575" y="1196975"/>
            <a:ext cx="73453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bg-BG" sz="22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Parliament and government</a:t>
            </a:r>
            <a:r>
              <a:rPr lang="en-US" dirty="0" smtClean="0"/>
              <a:t>/Ministry of the Interior, Ministry of Labor and Social Policy, Ministry of Health/: Law on DV, Declaration of the National Assembly  and National Program; Action Plans;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Regional Court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Directorate for Social Assistance </a:t>
            </a:r>
            <a:r>
              <a:rPr lang="en-US" dirty="0" smtClean="0"/>
              <a:t>/SDA/ – active legitimate to file applications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Police</a:t>
            </a:r>
            <a:r>
              <a:rPr lang="en-US" dirty="0" smtClean="0"/>
              <a:t>  - </a:t>
            </a:r>
            <a:r>
              <a:rPr lang="en-US" sz="2400" i="1" dirty="0" smtClean="0"/>
              <a:t>What the Police can do in case of a signal for DV?</a:t>
            </a:r>
          </a:p>
          <a:p>
            <a:pPr>
              <a:buFont typeface="Wingdings" pitchFamily="2" charset="2"/>
              <a:buChar char="v"/>
            </a:pPr>
            <a:r>
              <a:rPr lang="en-US" sz="2400" i="1" dirty="0" smtClean="0"/>
              <a:t>Filing applications under art.4 </a:t>
            </a:r>
            <a:r>
              <a:rPr lang="en-US" sz="2400" i="1" dirty="0" smtClean="0"/>
              <a:t>par.2 LPADV</a:t>
            </a:r>
          </a:p>
          <a:p>
            <a:pPr>
              <a:buFont typeface="Wingdings" pitchFamily="2" charset="2"/>
              <a:buChar char="v"/>
            </a:pPr>
            <a:r>
              <a:rPr lang="en-US" sz="2400" i="1" dirty="0" smtClean="0"/>
              <a:t>To be informed for orders of protection</a:t>
            </a:r>
          </a:p>
          <a:p>
            <a:pPr>
              <a:buFont typeface="Wingdings" pitchFamily="2" charset="2"/>
              <a:buChar char="v"/>
            </a:pPr>
            <a:r>
              <a:rPr lang="en-US" sz="2400" i="1" dirty="0" smtClean="0"/>
              <a:t>Record of warning under art 56 LMI</a:t>
            </a:r>
          </a:p>
          <a:p>
            <a:pPr>
              <a:buFont typeface="Wingdings" pitchFamily="2" charset="2"/>
              <a:buChar char="v"/>
            </a:pPr>
            <a:r>
              <a:rPr lang="en-US" sz="2400" i="1" dirty="0" smtClean="0"/>
              <a:t>Signalizing the SAO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/>
              <a:t>Prosecution</a:t>
            </a:r>
          </a:p>
          <a:p>
            <a:r>
              <a:rPr lang="en-US" b="1" dirty="0" smtClean="0"/>
              <a:t>NGOs </a:t>
            </a:r>
            <a:r>
              <a:rPr lang="en-US" dirty="0" smtClean="0"/>
              <a:t>– crisis centers, hot lines, campaigns, statistics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bg-BG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 </a:t>
            </a:r>
            <a:r>
              <a:rPr lang="en-US" sz="2200" dirty="0" smtClean="0"/>
              <a:t>2.Current  policies (available NAPs, legal remedies) </a:t>
            </a:r>
            <a:br>
              <a:rPr lang="en-US" sz="2200" dirty="0" smtClean="0"/>
            </a:br>
            <a:r>
              <a:rPr lang="en-US" sz="2200" dirty="0" smtClean="0"/>
              <a:t>and institutions involved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bg-BG" sz="2200" dirty="0"/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7494"/>
            <a:ext cx="1685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b="1" dirty="0" smtClean="0"/>
              <a:t>Law on Protection against Domestic Violence /LPADV/:</a:t>
            </a:r>
          </a:p>
          <a:p>
            <a:r>
              <a:rPr lang="en-US" sz="3200" dirty="0" smtClean="0"/>
              <a:t>	</a:t>
            </a:r>
            <a:r>
              <a:rPr lang="en-US" sz="4500" dirty="0" smtClean="0"/>
              <a:t>Order for protection</a:t>
            </a:r>
          </a:p>
          <a:p>
            <a:r>
              <a:rPr lang="en-US" sz="4500" dirty="0" smtClean="0"/>
              <a:t>       Eased burden of proof New evidences – </a:t>
            </a:r>
            <a:r>
              <a:rPr lang="en-US" sz="3500" dirty="0" smtClean="0"/>
              <a:t>declaration under art. 9 par. 3 of the LPADV, protocols by the  Directorate for Social Assistance ,medical certificates;</a:t>
            </a:r>
          </a:p>
          <a:p>
            <a:r>
              <a:rPr lang="en-US" sz="4500" dirty="0" smtClean="0"/>
              <a:t>Funding NGO projects under art. 6, par. 7</a:t>
            </a:r>
          </a:p>
          <a:p>
            <a:r>
              <a:rPr lang="en-US" sz="4500" dirty="0" smtClean="0"/>
              <a:t>One -month time limit</a:t>
            </a:r>
          </a:p>
          <a:p>
            <a:r>
              <a:rPr lang="en-US" sz="4500" dirty="0" smtClean="0"/>
              <a:t>Emergency procedure</a:t>
            </a:r>
          </a:p>
          <a:p>
            <a:r>
              <a:rPr lang="en-US" sz="4500" dirty="0" smtClean="0"/>
              <a:t>Public hearing</a:t>
            </a:r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2.1 National and regional</a:t>
            </a:r>
            <a:br>
              <a:rPr lang="en-US" sz="2400" dirty="0" smtClean="0"/>
            </a:br>
            <a:r>
              <a:rPr lang="en-US" sz="2400" dirty="0" smtClean="0"/>
              <a:t>institutions impact</a:t>
            </a:r>
            <a:endParaRPr lang="bg-BG" sz="2400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88640"/>
            <a:ext cx="1685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Definition of domestic violence</a:t>
            </a:r>
          </a:p>
          <a:p>
            <a:r>
              <a:rPr lang="en-US" sz="2800" dirty="0" smtClean="0"/>
              <a:t>Target group</a:t>
            </a:r>
          </a:p>
          <a:p>
            <a:r>
              <a:rPr lang="en-US" sz="2800" dirty="0" smtClean="0"/>
              <a:t> Measures under LPDV protecting the victim</a:t>
            </a:r>
          </a:p>
          <a:p>
            <a:r>
              <a:rPr lang="en-US" sz="2800" dirty="0" smtClean="0"/>
              <a:t>Police –responsible for the execution of the order</a:t>
            </a:r>
          </a:p>
          <a:p>
            <a:r>
              <a:rPr lang="en-US" sz="2800" dirty="0" smtClean="0"/>
              <a:t>State responsibility: </a:t>
            </a:r>
            <a:r>
              <a:rPr lang="en-US" sz="2400" dirty="0" smtClean="0"/>
              <a:t>National ACTION plans (under par 2 of the final dispositions); </a:t>
            </a:r>
          </a:p>
          <a:p>
            <a:r>
              <a:rPr lang="en-US" sz="2800" dirty="0" smtClean="0"/>
              <a:t>List of NGO’s available to the courts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bg-BG" dirty="0" smtClean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2.1 National and regional</a:t>
            </a:r>
            <a:br>
              <a:rPr lang="en-US" sz="2400" dirty="0" smtClean="0"/>
            </a:br>
            <a:r>
              <a:rPr lang="en-US" sz="2400" dirty="0" smtClean="0"/>
              <a:t>institutions impact</a:t>
            </a:r>
            <a:endParaRPr lang="bg-BG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programs under art. 6(7) of the law;</a:t>
            </a:r>
          </a:p>
          <a:p>
            <a:r>
              <a:rPr lang="en-US" dirty="0" smtClean="0"/>
              <a:t>24 hours hotline</a:t>
            </a:r>
          </a:p>
          <a:p>
            <a:r>
              <a:rPr lang="en-US" dirty="0" smtClean="0"/>
              <a:t>Crisis Centers - shelters</a:t>
            </a:r>
          </a:p>
          <a:p>
            <a:r>
              <a:rPr lang="en-US" dirty="0" smtClean="0"/>
              <a:t>Signalizing </a:t>
            </a:r>
          </a:p>
          <a:p>
            <a:r>
              <a:rPr lang="en-US" dirty="0" smtClean="0"/>
              <a:t>Legal aid</a:t>
            </a:r>
          </a:p>
          <a:p>
            <a:r>
              <a:rPr lang="en-US" dirty="0" smtClean="0"/>
              <a:t>Psychological and medical assistance</a:t>
            </a:r>
          </a:p>
          <a:p>
            <a:r>
              <a:rPr lang="en-US" dirty="0" smtClean="0"/>
              <a:t>Proof support</a:t>
            </a:r>
          </a:p>
          <a:p>
            <a:r>
              <a:rPr lang="en-US" dirty="0" smtClean="0"/>
              <a:t>Statistics</a:t>
            </a:r>
          </a:p>
          <a:p>
            <a:r>
              <a:rPr lang="en-US" dirty="0" smtClean="0"/>
              <a:t>Prevention </a:t>
            </a:r>
            <a:r>
              <a:rPr lang="en-US" dirty="0" smtClean="0"/>
              <a:t>and raising awareness campaigns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2.2 NGO sector and  its role in </a:t>
            </a:r>
            <a:br>
              <a:rPr lang="en-US" sz="2700" dirty="0" smtClean="0"/>
            </a:br>
            <a:r>
              <a:rPr lang="en-US" sz="2700" dirty="0" smtClean="0"/>
              <a:t>the victim protection policy</a:t>
            </a:r>
            <a:r>
              <a:rPr lang="en-US" dirty="0" smtClean="0"/>
              <a:t/>
            </a:r>
            <a:br>
              <a:rPr lang="en-US" dirty="0" smtClean="0"/>
            </a:br>
            <a:endParaRPr lang="bg-BG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7494"/>
            <a:ext cx="1685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8000" dirty="0" smtClean="0"/>
              <a:t>Low number of cases of registered IPV and DV by the NGOs go to the court (12 118 : 3904)</a:t>
            </a:r>
          </a:p>
          <a:p>
            <a:r>
              <a:rPr lang="en-US" sz="8000" dirty="0" smtClean="0"/>
              <a:t>Many cases of multiple action of domestic violence after issuing the order for protection and a few received by prosecutors (20  : 1 )</a:t>
            </a:r>
          </a:p>
          <a:p>
            <a:r>
              <a:rPr lang="en-US" sz="8000" dirty="0" smtClean="0"/>
              <a:t>Low rate of the administrative sanctions imposed (2000 : 800)</a:t>
            </a:r>
          </a:p>
          <a:p>
            <a:r>
              <a:rPr lang="en-US" sz="8000" dirty="0" smtClean="0"/>
              <a:t>Need of special protection in case of crime against a wife or a partner /need of amendment in art. 117 Penal code/</a:t>
            </a:r>
          </a:p>
          <a:p>
            <a:r>
              <a:rPr lang="en-US" sz="8000" dirty="0" smtClean="0"/>
              <a:t>, Low number of applications by the minorities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bg-BG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3. Existing problems (e.g. mismatch between </a:t>
            </a:r>
            <a:br>
              <a:rPr lang="en-US" sz="2000" dirty="0" smtClean="0"/>
            </a:br>
            <a:r>
              <a:rPr lang="en-US" sz="2000" dirty="0" smtClean="0"/>
              <a:t>available legal measures and number of effective </a:t>
            </a:r>
            <a:br>
              <a:rPr lang="en-US" sz="2000" dirty="0" smtClean="0"/>
            </a:br>
            <a:r>
              <a:rPr lang="en-US" sz="2000" dirty="0" smtClean="0"/>
              <a:t>sues in the Court);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5105400" y="1481138"/>
            <a:ext cx="4038600" cy="45259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bg-BG" dirty="0"/>
          </a:p>
        </p:txBody>
      </p:sp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88640"/>
            <a:ext cx="1685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Legal assistance paid by the state for offenders not for victims</a:t>
            </a:r>
          </a:p>
          <a:p>
            <a:r>
              <a:rPr lang="en-US" sz="2800" dirty="0" smtClean="0"/>
              <a:t>A regular slow and not effective enforcement procedure setting out payment of  the forfeits;</a:t>
            </a:r>
          </a:p>
          <a:p>
            <a:r>
              <a:rPr lang="en-US" sz="2800" dirty="0" smtClean="0"/>
              <a:t>DSA  and Ministry of Health passive role</a:t>
            </a:r>
          </a:p>
          <a:p>
            <a:r>
              <a:rPr lang="en-US" sz="2800" dirty="0" smtClean="0"/>
              <a:t>Not enough shelters</a:t>
            </a:r>
          </a:p>
          <a:p>
            <a:r>
              <a:rPr lang="en-US" sz="2800" dirty="0" smtClean="0"/>
              <a:t>The one month time limit –for initiating procedure under the LPADV art.10</a:t>
            </a:r>
          </a:p>
          <a:p>
            <a:r>
              <a:rPr lang="en-US" sz="2800" dirty="0" smtClean="0"/>
              <a:t>Non sensitivity of the media on the issue</a:t>
            </a:r>
          </a:p>
          <a:p>
            <a:r>
              <a:rPr lang="en-US" sz="2800" dirty="0" smtClean="0"/>
              <a:t>Need of more evidences according to police/judges</a:t>
            </a:r>
          </a:p>
          <a:p>
            <a:r>
              <a:rPr lang="en-US" sz="2800" dirty="0" smtClean="0"/>
              <a:t>20 000 calls to 112 and the psychological and sexual violence</a:t>
            </a:r>
            <a:endParaRPr lang="bg-BG" sz="2800" dirty="0" smtClean="0"/>
          </a:p>
          <a:p>
            <a:endParaRPr lang="bg-BG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3. Existing problems (e.g. mismatch between </a:t>
            </a:r>
            <a:br>
              <a:rPr lang="en-US" sz="2400" dirty="0" smtClean="0"/>
            </a:br>
            <a:r>
              <a:rPr lang="en-US" sz="2400" dirty="0" smtClean="0"/>
              <a:t>available legal measures and number of effective </a:t>
            </a:r>
            <a:br>
              <a:rPr lang="en-US" sz="2400" dirty="0" smtClean="0"/>
            </a:br>
            <a:r>
              <a:rPr lang="en-US" sz="2400" dirty="0" smtClean="0"/>
              <a:t>sues in the Court</a:t>
            </a:r>
            <a:r>
              <a:rPr lang="en-US" sz="2400" dirty="0" smtClean="0"/>
              <a:t>)</a:t>
            </a:r>
            <a:endParaRPr lang="bg-BG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ontent Placeholder 4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Training judges (NIJ)/police officers, social </a:t>
            </a:r>
            <a:r>
              <a:rPr lang="en-US" dirty="0" smtClean="0"/>
              <a:t>servants</a:t>
            </a:r>
            <a:endParaRPr lang="en-US" dirty="0" smtClean="0"/>
          </a:p>
          <a:p>
            <a:r>
              <a:rPr lang="en-US" dirty="0" smtClean="0"/>
              <a:t>Planning amendments in LPADV </a:t>
            </a:r>
            <a:r>
              <a:rPr lang="en-US" dirty="0" smtClean="0"/>
              <a:t>, Legal Aid Act and </a:t>
            </a:r>
            <a:r>
              <a:rPr lang="en-US" dirty="0" smtClean="0"/>
              <a:t>the Penal code</a:t>
            </a:r>
          </a:p>
          <a:p>
            <a:pPr>
              <a:buNone/>
            </a:pPr>
            <a:r>
              <a:rPr lang="en-US" dirty="0" smtClean="0"/>
              <a:t>   after a CEDAW recommendations (V.K </a:t>
            </a:r>
            <a:r>
              <a:rPr lang="en-US" dirty="0" err="1" smtClean="0"/>
              <a:t>vs</a:t>
            </a:r>
            <a:r>
              <a:rPr lang="en-US" dirty="0" smtClean="0"/>
              <a:t> Bulgaria case)</a:t>
            </a:r>
          </a:p>
          <a:p>
            <a:r>
              <a:rPr lang="en-US" dirty="0" smtClean="0"/>
              <a:t>Amendment of </a:t>
            </a:r>
            <a:r>
              <a:rPr lang="en-US" dirty="0" smtClean="0"/>
              <a:t>ar</a:t>
            </a:r>
            <a:r>
              <a:rPr lang="en-US" dirty="0" smtClean="0"/>
              <a:t>t.296 </a:t>
            </a:r>
            <a:r>
              <a:rPr lang="en-US" dirty="0" smtClean="0"/>
              <a:t>Penal code in 2009</a:t>
            </a:r>
          </a:p>
          <a:p>
            <a:r>
              <a:rPr lang="en-US" dirty="0" smtClean="0"/>
              <a:t>Good network of associations interacting all over the country (Sofia, Varna </a:t>
            </a:r>
            <a:r>
              <a:rPr lang="en-US" dirty="0" err="1" smtClean="0"/>
              <a:t>Bourgas</a:t>
            </a:r>
            <a:r>
              <a:rPr lang="en-US" dirty="0" smtClean="0"/>
              <a:t>, Pleven, </a:t>
            </a:r>
            <a:r>
              <a:rPr lang="en-US" dirty="0" err="1" smtClean="0"/>
              <a:t>Targovishte</a:t>
            </a:r>
            <a:r>
              <a:rPr lang="en-US" dirty="0" smtClean="0"/>
              <a:t>, </a:t>
            </a:r>
            <a:r>
              <a:rPr lang="en-US" dirty="0" err="1" smtClean="0"/>
              <a:t>Silistra</a:t>
            </a:r>
            <a:r>
              <a:rPr lang="en-US" dirty="0" smtClean="0"/>
              <a:t>, </a:t>
            </a:r>
            <a:r>
              <a:rPr lang="en-US" dirty="0" err="1" smtClean="0"/>
              <a:t>Haskovo</a:t>
            </a:r>
            <a:r>
              <a:rPr lang="en-US" dirty="0" smtClean="0"/>
              <a:t>, </a:t>
            </a:r>
            <a:r>
              <a:rPr lang="en-US" dirty="0" err="1" smtClean="0"/>
              <a:t>Pernik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  </a:t>
            </a:r>
            <a:r>
              <a:rPr lang="en-US" sz="2200" dirty="0" smtClean="0"/>
              <a:t>4. Example of best practices: mediation as an innovative approach that gains popularity through active work of Bulgarian NGO </a:t>
            </a:r>
            <a:r>
              <a:rPr lang="en-US" sz="2200" dirty="0" smtClean="0"/>
              <a:t>sector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2195513" y="1371600"/>
            <a:ext cx="6864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.   </a:t>
            </a:r>
            <a:endParaRPr lang="ru-RU" sz="2000" b="1" dirty="0"/>
          </a:p>
        </p:txBody>
      </p:sp>
      <p:pic>
        <p:nvPicPr>
          <p:cNvPr id="4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88640"/>
            <a:ext cx="16859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13086</TotalTime>
  <Words>678</Words>
  <Application>Microsoft Office PowerPoint</Application>
  <PresentationFormat>On-screen Show (4:3)</PresentationFormat>
  <Paragraphs>114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Project “National Anti IPV Plans-EU Database NAP” INTERNATIONAL FINAL CONFERENCE "Prevention Policies Against Intimate Partner Violence in Europe:  Current State and Perspectives” </vt:lpstr>
      <vt:lpstr> 1.The problem of IPV and DV in Bulgaria – a private  problem or problem of the society; overall review;  </vt:lpstr>
      <vt:lpstr>  2.Current  policies (available NAPs, legal remedies)  and institutions involved  </vt:lpstr>
      <vt:lpstr>2.1 National and regional institutions impact</vt:lpstr>
      <vt:lpstr>2.1 National and regional institutions impact</vt:lpstr>
      <vt:lpstr>2.2 NGO sector and  its role in  the victim protection policy </vt:lpstr>
      <vt:lpstr>3. Existing problems (e.g. mismatch between  available legal measures and number of effective  sues in the Court);</vt:lpstr>
      <vt:lpstr>3. Existing problems (e.g. mismatch between  available legal measures and number of effective  sues in the Court)</vt:lpstr>
      <vt:lpstr>  4. Example of best practices: mediation as an innovative approach that gains popularity through active work of Bulgarian NGO sector </vt:lpstr>
      <vt:lpstr>4. Example of best practices: mediation as an innovative approach that gains popularity through active work of Bulgarian NGO sector </vt:lpstr>
      <vt:lpstr> </vt:lpstr>
    </vt:vector>
  </TitlesOfParts>
  <Company>MRRB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PopovI</dc:creator>
  <cp:lastModifiedBy>ACER</cp:lastModifiedBy>
  <cp:revision>642</cp:revision>
  <cp:lastPrinted>2012-04-18T12:22:44Z</cp:lastPrinted>
  <dcterms:created xsi:type="dcterms:W3CDTF">2010-09-16T11:29:25Z</dcterms:created>
  <dcterms:modified xsi:type="dcterms:W3CDTF">2012-11-12T08:15:29Z</dcterms:modified>
</cp:coreProperties>
</file>