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276" r:id="rId3"/>
    <p:sldId id="263" r:id="rId4"/>
    <p:sldId id="269" r:id="rId5"/>
    <p:sldId id="265" r:id="rId6"/>
    <p:sldId id="267" r:id="rId7"/>
    <p:sldId id="270" r:id="rId8"/>
    <p:sldId id="271" r:id="rId9"/>
    <p:sldId id="272" r:id="rId10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870"/>
    <a:srgbClr val="F9F9F6"/>
    <a:srgbClr val="757564"/>
    <a:srgbClr val="5F5E4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6" autoAdjust="0"/>
    <p:restoredTop sz="88649" autoAdjust="0"/>
  </p:normalViewPr>
  <p:slideViewPr>
    <p:cSldViewPr snapToObjects="1">
      <p:cViewPr varScale="1">
        <p:scale>
          <a:sx n="91" d="100"/>
          <a:sy n="91" d="100"/>
        </p:scale>
        <p:origin x="-672" y="-102"/>
      </p:cViewPr>
      <p:guideLst>
        <p:guide orient="horz" pos="267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8124F6-05CE-478A-A5B2-285731EC0939}" type="datetimeFigureOut">
              <a:rPr lang="it-IT"/>
              <a:pPr/>
              <a:t>09/11/2012</a:t>
            </a:fld>
            <a:endParaRPr lang="it-IT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5C2DB5-BD82-40CE-8FA8-998497E817CC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531EBA7-03B6-4D00-90F2-C55D34006947}" type="datetimeFigureOut">
              <a:rPr lang="it-IT"/>
              <a:pPr>
                <a:defRPr/>
              </a:pPr>
              <a:t>09/11/2012</a:t>
            </a:fld>
            <a:endParaRPr lang="it-IT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0D3C13-5B13-466A-B8B3-C008E3E2DB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/>
              <a:t>×     </a:t>
            </a:r>
            <a:r>
              <a:rPr lang="it-IT" b="1" smtClean="0"/>
              <a:t>National Anti IPV Plans-EU Database NAP: </a:t>
            </a:r>
            <a:r>
              <a:rPr lang="it-IT" smtClean="0"/>
              <a:t>finanziato dal programma Daphne III. Con il progetto si intende studiare il fenomeno della violenza domestica , raccogliere ed analizzare i piani di azione nazionali e creare un database che classifichi i piani di azione secondo criteri differenziati. Il progetto ha una durata di 24 mesi. Il progetto è a titolarità UniTS, con partner in 2 Paesi: Francia, Bulgaria (2011-2013).</a:t>
            </a:r>
          </a:p>
          <a:p>
            <a:r>
              <a:rPr lang="it-IT" smtClean="0"/>
              <a:t>×</a:t>
            </a:r>
            <a:r>
              <a:rPr lang="en-US" smtClean="0"/>
              <a:t>     </a:t>
            </a:r>
            <a:r>
              <a:rPr lang="en-US" b="1" smtClean="0"/>
              <a:t>D.A.W.N. - Discrimination </a:t>
            </a:r>
            <a:r>
              <a:rPr lang="en-GB" b="1" smtClean="0"/>
              <a:t>Against</a:t>
            </a:r>
            <a:r>
              <a:rPr lang="en-US" b="1" smtClean="0"/>
              <a:t> Women. </a:t>
            </a:r>
            <a:r>
              <a:rPr lang="it-IT" b="1" smtClean="0"/>
              <a:t>No !!! - The role of the woman in the different cultures</a:t>
            </a:r>
            <a:r>
              <a:rPr lang="it-IT" smtClean="0"/>
              <a:t>: finanziato dal Programma Gioventù in Azione della Commissione Europea, è stato realizzato da SKW di Niew-Weerdingen (Paesi Bassi) in partenariato con UniTS. I partecipanti, provenienti da Paesi Bassi, Italia, Bulgaria, Grecia e Lituania, hanno lavorato sul tema del ruolo della donna nelle diverse culture di provenienza. Le attività si sono tenute nei Paesi Bassi, l’UniTS ha inviato 5 giovani per la durata di 12 giorni (luglio-agosto 2008)</a:t>
            </a:r>
          </a:p>
          <a:p>
            <a:r>
              <a:rPr lang="it-IT" smtClean="0"/>
              <a:t>×     </a:t>
            </a:r>
            <a:r>
              <a:rPr lang="it-IT" b="1" smtClean="0"/>
              <a:t>Stop It:</a:t>
            </a:r>
            <a:r>
              <a:rPr lang="it-IT" smtClean="0"/>
              <a:t> finanziato dal programma Daphne. Con il progetto s’intendono promuovere nuovi strumenti di prevenzione e di protezione contro la violenza in tutta l’Unione Europea. Il progetto ha una durata di 12 mesi. Il progetto è a titolarità UniTS, con partner in 4 Paesi: Belgio, Austria, Lituania, Italia (2006 – 2007).</a:t>
            </a:r>
          </a:p>
          <a:p>
            <a:r>
              <a:rPr lang="it-IT" smtClean="0"/>
              <a:t>×     </a:t>
            </a:r>
            <a:r>
              <a:rPr lang="it-IT" b="1" smtClean="0"/>
              <a:t>Saturne:</a:t>
            </a:r>
            <a:r>
              <a:rPr lang="it-IT" smtClean="0"/>
              <a:t> finanziato dal Programma Leonardo da Vinci. Scopo del progetto è la realizzazione di un Centro Europeo contro la Violenza, per la diffusione di buone pratiche e corsi di formazione sul tema della violenza. Il promotore del progetto è l’associazione AIGS in Belgio. Partner del progetto sono enti ed associazioni di: Italia, Spagna, Grecia, Polonia, Gran Bretagna e Austria. Il progetto ha una durata di 36 mesi (2004-2006).</a:t>
            </a:r>
          </a:p>
          <a:p>
            <a:r>
              <a:rPr lang="it-IT" smtClean="0"/>
              <a:t>×     </a:t>
            </a:r>
            <a:r>
              <a:rPr lang="it-IT" b="1" smtClean="0"/>
              <a:t>Penelope – Domestic Violence in the South of Europe</a:t>
            </a:r>
            <a:r>
              <a:rPr lang="it-IT" smtClean="0"/>
              <a:t>: a titolarità Associação Portuguesa de Apoio à Vítima (APAV) (Portogallo), con la finalità di realizzare un Rapporto sullo stato della violenza domestica contro donne e bambini, nei paesi del Sud Europa quali Portogallo, Spagna, Italia, Francia e Grecia (2003-04).</a:t>
            </a:r>
          </a:p>
          <a:p>
            <a:r>
              <a:rPr lang="it-IT" smtClean="0"/>
              <a:t>×     </a:t>
            </a:r>
            <a:r>
              <a:rPr lang="it-IT" b="1" smtClean="0"/>
              <a:t>JOCASTE: </a:t>
            </a:r>
            <a:r>
              <a:rPr lang="it-IT" smtClean="0"/>
              <a:t>a titolarità AIGS (Belgio), che</a:t>
            </a:r>
            <a:r>
              <a:rPr lang="it-IT" b="1" smtClean="0"/>
              <a:t> </a:t>
            </a:r>
            <a:r>
              <a:rPr lang="it-IT" smtClean="0"/>
              <a:t>prevedeva la sperimentazione di un modello formativo per operatori che lavorano nel settore dell’abuso sessuale intrafamiliare sui minori (2002-2003).</a:t>
            </a:r>
          </a:p>
          <a:p>
            <a:r>
              <a:rPr lang="it-IT" smtClean="0"/>
              <a:t>×     </a:t>
            </a:r>
            <a:r>
              <a:rPr lang="it-IT" b="1" smtClean="0"/>
              <a:t>NO MORE:</a:t>
            </a:r>
            <a:r>
              <a:rPr lang="it-IT" smtClean="0"/>
              <a:t> di cui l’A.N.P.AS. è partner, che consiste nella realizzazione di una ricerca sulle migliori pratiche nei Paesi partner (Italia, Portogallo, Irlanda, Grecia e Spagna) messe in campo per arginare il fenomeno della violenza contro le donne (2001).</a:t>
            </a:r>
          </a:p>
          <a:p>
            <a:r>
              <a:rPr lang="it-IT" smtClean="0"/>
              <a:t>×     </a:t>
            </a:r>
            <a:r>
              <a:rPr lang="it-IT" b="1" smtClean="0"/>
              <a:t>React Together: </a:t>
            </a:r>
            <a:r>
              <a:rPr lang="it-IT" smtClean="0"/>
              <a:t>a titolarità dell’organizzazione non-governativa La Voix de l’Enfant in Francia, che aveva come obiettivo principale la divulgazione di un sistema innovativo in Francia e l’ampliamento dell’attuale processo di cooperazione ad un livello europeo. Il processo di cooperazione al giorno d’oggi include organizzazioni pubbliche, scientifiche e della società civile ed ha come scopo principale il miglioramento delle modalità di accoglienza dei bambini che hanno subito abusi sessuali (2002-2003).</a:t>
            </a:r>
          </a:p>
          <a:p>
            <a:r>
              <a:rPr lang="it-IT" smtClean="0"/>
              <a:t>×     </a:t>
            </a:r>
            <a:r>
              <a:rPr lang="it-IT" b="1" smtClean="0"/>
              <a:t>Gioconda:</a:t>
            </a:r>
            <a:r>
              <a:rPr lang="it-IT" smtClean="0"/>
              <a:t> sull’abuso sessuale contro i minori finanziato dalla Commissione Europea, nell’ambito del programma Leonardo, all’AIGS - Belgio in partenariato con l’ A.N.P.A.S. (2001).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62EBD-9A88-4288-8C01-2C9D06E857E9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E261-73B5-43DE-AA5A-7B9752101AE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124AC-5236-465C-9FF1-4F1B23A5BD6F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CA8BC-1BB3-4197-AA20-99E8A924293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DB81-9AF5-452C-BAAD-8DD09AAA53AD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DA4B-6725-4D0D-A29C-9602E9E4C12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9BFD-5648-4AAF-A961-A08B4CBE67C5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C2D7D-50DD-4E28-9361-BC89A749E5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4D9A6-BA05-42D5-B532-F433C735848A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1747A-4B1D-415C-94F0-DA4AA52B784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28E28-CB89-4ABD-A406-52D1AC13CA88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23D2C-C910-410C-B6DD-1574D6ADF21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E989-78D8-4FEE-AEC7-3D37BB833277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10C6-6422-45F9-ABFD-001CEEF31BD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A122-0752-49E9-AAD1-AF4CC5113801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C3F9D-5976-4ED2-B830-9EE4DE429B2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A4445-F4CD-47C1-AF50-EB8BC48BEBA1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18FF-FFF1-4579-8EC4-E38B6A02C5D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9DF8C-97E5-4C7D-83C5-081833B5E871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EE06-14B0-4345-BB6A-5BD8668745A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3C54-27FE-46AA-B23C-0475CE2A52A1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CC3B7-70FC-4EB8-B1F7-0492B39B30A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F4C1-0987-484B-99D8-6F478D68AA70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AC2D0-F652-4D90-9291-8FAF345544D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1E82-2C13-449C-8852-BDC4F6C1524B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10414-632E-410C-8BE1-ABE3B142A6A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1629-FA01-4E97-A6C0-68BD1B05F659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285C-6B81-4082-B25C-350DCBF4E2A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5264-9C7C-4790-97B1-8CDC782D64C9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3D58A-FC04-4776-B867-1B579741EB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1B1A-8B15-4FED-8AFE-8F5ABD4A43B0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96566-CA5E-4ABD-85B3-86DF3B5244F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A167-2D6F-43C0-8626-47F518A859E2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8478-022A-428A-A76D-831926C729F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87D01-79DC-4741-8638-0C13C9189C3D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E831C-DF34-44A3-A41C-62EA6BAF141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82D08-41EF-4C97-BF0A-C682577ADD54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38DE8-A875-4B5D-8A40-59E45FC8444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1E6CA-A0E5-4927-A9AF-032E1402EE01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6378-D2CF-422E-A748-8F00FF574D3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0DB6A-239D-48FC-90B5-46973153AE6D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B4AB-E0B5-497C-93A7-A2E1D83DE20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8743-FEE6-4ABE-830F-1C9A73E6C167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0FDA4-D2FF-4176-8419-86BD2A964DA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FAD0A1-EE7E-4091-BF50-119210877952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AF70F-B455-4402-9ED8-718DC2EF1E9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  <a:endParaRPr lang="en-US" smtClean="0"/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1A47BD-3309-416C-8830-02D49BD635DC}" type="datetimeFigureOut">
              <a:rPr lang="en-US"/>
              <a:pPr>
                <a:defRPr/>
              </a:pPr>
              <a:t>11/9/2012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0161D8-5AE7-4E0A-BDD1-5E7FC0963E0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units@uniterzosettore.i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4"/>
          <p:cNvSpPr txBox="1">
            <a:spLocks noChangeArrowheads="1"/>
          </p:cNvSpPr>
          <p:nvPr/>
        </p:nvSpPr>
        <p:spPr bwMode="auto">
          <a:xfrm>
            <a:off x="2590800" y="2355850"/>
            <a:ext cx="601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b="1">
                <a:solidFill>
                  <a:srgbClr val="5F5E45"/>
                </a:solidFill>
                <a:latin typeface="Trebuchet MS" pitchFamily="34" charset="0"/>
              </a:rPr>
              <a:t>Progetto </a:t>
            </a:r>
          </a:p>
          <a:p>
            <a:pPr algn="ctr"/>
            <a:endParaRPr lang="it-IT" b="1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r>
              <a:rPr lang="it-IT" b="1">
                <a:solidFill>
                  <a:srgbClr val="5F5E45"/>
                </a:solidFill>
                <a:latin typeface="Trebuchet MS" pitchFamily="34" charset="0"/>
              </a:rPr>
              <a:t>National Anti IPV Plans-EU Database-NAP</a:t>
            </a:r>
          </a:p>
          <a:p>
            <a:pPr algn="ctr"/>
            <a:endParaRPr lang="it-IT" b="1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r>
              <a:rPr lang="it-IT" sz="1400" b="1">
                <a:solidFill>
                  <a:srgbClr val="757564"/>
                </a:solidFill>
                <a:latin typeface="Trebuchet MS" pitchFamily="34" charset="0"/>
              </a:rPr>
              <a:t>Antonella Cardone, Direttore UniTS</a:t>
            </a:r>
            <a:endParaRPr lang="en-US" sz="1400" b="1">
              <a:solidFill>
                <a:srgbClr val="75756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395288" y="88900"/>
            <a:ext cx="55753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endParaRPr lang="en-US" b="1"/>
          </a:p>
          <a:p>
            <a:pPr>
              <a:tabLst>
                <a:tab pos="457200" algn="l"/>
              </a:tabLst>
            </a:pPr>
            <a:endParaRPr lang="en-US" sz="2000" b="1">
              <a:solidFill>
                <a:srgbClr val="5F5E45"/>
              </a:solidFill>
              <a:latin typeface="Trebuchet MS" pitchFamily="34" charset="0"/>
            </a:endParaRPr>
          </a:p>
          <a:p>
            <a:pPr>
              <a:tabLst>
                <a:tab pos="457200" algn="l"/>
              </a:tabLst>
            </a:pPr>
            <a:r>
              <a:rPr lang="en-US" sz="2000" b="1">
                <a:solidFill>
                  <a:srgbClr val="5F5E45"/>
                </a:solidFill>
                <a:latin typeface="Trebuchet MS" pitchFamily="34" charset="0"/>
              </a:rPr>
              <a:t> </a:t>
            </a:r>
          </a:p>
          <a:p>
            <a:pPr>
              <a:tabLst>
                <a:tab pos="457200" algn="l"/>
              </a:tabLst>
            </a:pPr>
            <a:endParaRPr lang="en-US" sz="2000" b="1">
              <a:solidFill>
                <a:srgbClr val="5F5E45"/>
              </a:solidFill>
              <a:latin typeface="Trebuchet MS" pitchFamily="34" charset="0"/>
            </a:endParaRPr>
          </a:p>
          <a:p>
            <a:pPr>
              <a:tabLst>
                <a:tab pos="457200" algn="l"/>
              </a:tabLst>
            </a:pPr>
            <a:r>
              <a:rPr lang="en-US" sz="2000" b="1">
                <a:solidFill>
                  <a:srgbClr val="5F5E45"/>
                </a:solidFill>
                <a:latin typeface="Trebuchet MS" pitchFamily="34" charset="0"/>
              </a:rPr>
              <a:t> </a:t>
            </a:r>
            <a:endParaRPr lang="en-US">
              <a:solidFill>
                <a:srgbClr val="757564"/>
              </a:solidFill>
              <a:latin typeface="Trebuchet MS" pitchFamily="34" charset="0"/>
            </a:endParaRPr>
          </a:p>
        </p:txBody>
      </p:sp>
      <p:sp>
        <p:nvSpPr>
          <p:cNvPr id="40963" name="Rectangle 27"/>
          <p:cNvSpPr>
            <a:spLocks noChangeArrowheads="1"/>
          </p:cNvSpPr>
          <p:nvPr/>
        </p:nvSpPr>
        <p:spPr bwMode="auto">
          <a:xfrm>
            <a:off x="179388" y="-247650"/>
            <a:ext cx="84963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76176" bIns="76176" anchor="ctr">
            <a:spAutoFit/>
          </a:bodyPr>
          <a:lstStyle/>
          <a:p>
            <a:pPr marL="342900" indent="-342900" algn="ctr"/>
            <a:endParaRPr lang="it-IT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/>
            <a:endParaRPr lang="it-IT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 algn="ctr"/>
            <a:endParaRPr lang="it-IT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 algn="ctr"/>
            <a:r>
              <a:rPr lang="it-IT" b="1">
                <a:solidFill>
                  <a:srgbClr val="5F5E45"/>
                </a:solidFill>
                <a:latin typeface="Trebuchet MS" pitchFamily="34" charset="0"/>
              </a:rPr>
              <a:t>Progetti sul tema della violenza e discriminazione contro </a:t>
            </a:r>
          </a:p>
          <a:p>
            <a:pPr marL="342900" indent="-342900" algn="ctr"/>
            <a:r>
              <a:rPr lang="it-IT" b="1">
                <a:solidFill>
                  <a:srgbClr val="5F5E45"/>
                </a:solidFill>
                <a:latin typeface="Trebuchet MS" pitchFamily="34" charset="0"/>
              </a:rPr>
              <a:t>bambini, donne, persone disabili</a:t>
            </a:r>
          </a:p>
          <a:p>
            <a:pPr marL="342900" indent="-342900" algn="ctr"/>
            <a:endParaRPr lang="it-IT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>
              <a:buFontTx/>
              <a:buAutoNum type="arabicPeriod"/>
            </a:pPr>
            <a:endParaRPr lang="it-IT" sz="200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>
                <a:solidFill>
                  <a:srgbClr val="757564"/>
                </a:solidFill>
                <a:latin typeface="Trebuchet MS" pitchFamily="34" charset="0"/>
              </a:rPr>
              <a:t>National Anti IPV Plans-EU Database NAP </a:t>
            </a:r>
            <a:r>
              <a:rPr lang="en-US" sz="1500">
                <a:solidFill>
                  <a:srgbClr val="757564"/>
                </a:solidFill>
                <a:latin typeface="Trebuchet MS" pitchFamily="34" charset="0"/>
              </a:rPr>
              <a:t>(2011 – 2013) Daphne</a:t>
            </a:r>
            <a:endParaRPr lang="it-IT" sz="1500">
              <a:solidFill>
                <a:srgbClr val="757564"/>
              </a:solidFill>
              <a:latin typeface="Trebuchet MS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500" b="1">
                <a:solidFill>
                  <a:srgbClr val="757564"/>
                </a:solidFill>
                <a:latin typeface="Trebuchet MS" pitchFamily="34" charset="0"/>
              </a:rPr>
              <a:t>D.A.W.N. - Discrimination Against Women - The role of the woman in the different cultures</a:t>
            </a:r>
            <a:r>
              <a:rPr lang="en-US" sz="1500">
                <a:solidFill>
                  <a:srgbClr val="757564"/>
                </a:solidFill>
                <a:latin typeface="Trebuchet MS" pitchFamily="34" charset="0"/>
              </a:rPr>
              <a:t> Paesi Bassi, Italia, Bulgaria, Grecia e Lituania (luglio-agosto 2008) Gioventù</a:t>
            </a:r>
            <a:endParaRPr lang="it-IT" sz="1500">
              <a:solidFill>
                <a:srgbClr val="757564"/>
              </a:solidFill>
              <a:latin typeface="Trebuchet MS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Stop It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Belgio, Austria, Lituania, Italia (2006 – 2007) Daphne</a:t>
            </a: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Saturne -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Belgio, Italia, Spagna, Grecia, Polonia, Gran Bretagna e Austria (2004-2006)</a:t>
            </a: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Leonardo da Vinci</a:t>
            </a: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Penelope – Domestic Violence in the South of Europe -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Portogallo, Spagna, Italia, Francia e Grecia (2003- 2004) Daphne</a:t>
            </a: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JOCASTE -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Belgio, Grecia, Lituania, Spagna, Italia, Austria (2002-2003) Leonardo da Vinci</a:t>
            </a: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NO MORE -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Italia, Portogallo, Irlanda, Grecia e Spagna (2001) Programma contro la violenza</a:t>
            </a: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React Together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– 12 paesi europei (2002-2003) Daphne</a:t>
            </a:r>
          </a:p>
          <a:p>
            <a:pPr marL="342900" indent="-342900">
              <a:buFontTx/>
              <a:buAutoNum type="arabicPeriod"/>
            </a:pPr>
            <a:r>
              <a:rPr lang="it-IT" sz="1500" b="1">
                <a:solidFill>
                  <a:srgbClr val="757564"/>
                </a:solidFill>
                <a:latin typeface="Trebuchet MS" pitchFamily="34" charset="0"/>
              </a:rPr>
              <a:t>Gioconda – </a:t>
            </a:r>
            <a:r>
              <a:rPr lang="it-IT" sz="1500">
                <a:solidFill>
                  <a:srgbClr val="757564"/>
                </a:solidFill>
                <a:latin typeface="Trebuchet MS" pitchFamily="34" charset="0"/>
              </a:rPr>
              <a:t>Belgio, Italia, Spagna, Grecia, Austria (2001) Leonardo da Vinci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95288" y="528638"/>
            <a:ext cx="7200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endParaRPr lang="en-US" sz="2000" b="1">
              <a:solidFill>
                <a:srgbClr val="5F5E45"/>
              </a:solidFill>
              <a:latin typeface="Trebuchet MS" pitchFamily="34" charset="0"/>
            </a:endParaRPr>
          </a:p>
          <a:p>
            <a:pPr>
              <a:tabLst>
                <a:tab pos="457200" algn="l"/>
              </a:tabLst>
            </a:pPr>
            <a:r>
              <a:rPr lang="en-US" sz="2000" b="1">
                <a:solidFill>
                  <a:srgbClr val="5F5E45"/>
                </a:solidFill>
                <a:latin typeface="Trebuchet MS" pitchFamily="34" charset="0"/>
              </a:rPr>
              <a:t> </a:t>
            </a:r>
            <a:endParaRPr lang="en-US" sz="1700" b="1">
              <a:solidFill>
                <a:srgbClr val="757564"/>
              </a:solidFill>
              <a:latin typeface="Trebuchet MS" pitchFamily="34" charset="0"/>
            </a:endParaRPr>
          </a:p>
        </p:txBody>
      </p:sp>
      <p:sp>
        <p:nvSpPr>
          <p:cNvPr id="43011" name="Rectangle 29"/>
          <p:cNvSpPr>
            <a:spLocks noChangeArrowheads="1"/>
          </p:cNvSpPr>
          <p:nvPr/>
        </p:nvSpPr>
        <p:spPr bwMode="auto">
          <a:xfrm>
            <a:off x="839788" y="339725"/>
            <a:ext cx="7697787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0850" algn="r"/>
              </a:tabLst>
            </a:pPr>
            <a:endParaRPr lang="it-IT" sz="1600" b="1">
              <a:solidFill>
                <a:srgbClr val="5F5E45"/>
              </a:solidFill>
              <a:latin typeface="Trebuchet MS" pitchFamily="34" charset="0"/>
            </a:endParaRPr>
          </a:p>
          <a:p>
            <a:pPr algn="ctr">
              <a:tabLst>
                <a:tab pos="450850" algn="r"/>
              </a:tabLst>
            </a:pPr>
            <a:r>
              <a:rPr lang="it-IT" sz="2800" b="1">
                <a:solidFill>
                  <a:srgbClr val="5F5E45"/>
                </a:solidFill>
                <a:latin typeface="Trebuchet MS" pitchFamily="34" charset="0"/>
              </a:rPr>
              <a:t>Il progetto</a:t>
            </a:r>
          </a:p>
          <a:p>
            <a:pPr>
              <a:tabLst>
                <a:tab pos="450850" algn="r"/>
              </a:tabLst>
            </a:pPr>
            <a:endParaRPr lang="it-IT" sz="3600" b="1">
              <a:solidFill>
                <a:srgbClr val="5F5E45"/>
              </a:solidFill>
              <a:latin typeface="Trebuchet MS" pitchFamily="34" charset="0"/>
            </a:endParaRPr>
          </a:p>
          <a:p>
            <a:pPr>
              <a:tabLst>
                <a:tab pos="450850" algn="r"/>
              </a:tabLst>
            </a:pPr>
            <a:r>
              <a:rPr lang="en-US" sz="2200" b="1">
                <a:solidFill>
                  <a:srgbClr val="5F5E45"/>
                </a:solidFill>
                <a:latin typeface="Trebuchet MS" pitchFamily="34" charset="0"/>
              </a:rPr>
              <a:t>I partner</a:t>
            </a:r>
          </a:p>
          <a:p>
            <a:pPr>
              <a:tabLst>
                <a:tab pos="450850" algn="r"/>
              </a:tabLst>
            </a:pPr>
            <a:endParaRPr lang="it-IT" sz="2000" b="1">
              <a:solidFill>
                <a:srgbClr val="5F5E45"/>
              </a:solidFill>
              <a:latin typeface="Trebuchet MS" pitchFamily="34" charset="0"/>
            </a:endParaRPr>
          </a:p>
          <a:p>
            <a:pPr>
              <a:buFontTx/>
              <a:buChar char="•"/>
              <a:tabLst>
                <a:tab pos="450850" algn="r"/>
              </a:tabLst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Università del Terzo Settore – UniTS (Soggetto promotore)</a:t>
            </a:r>
          </a:p>
          <a:p>
            <a:pPr>
              <a:buFontTx/>
              <a:buChar char="•"/>
              <a:tabLst>
                <a:tab pos="450850" algn="r"/>
              </a:tabLst>
            </a:pPr>
            <a:endParaRPr lang="it-IT" sz="200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  <a:tabLst>
                <a:tab pos="450850" algn="r"/>
              </a:tabLst>
            </a:pPr>
            <a:r>
              <a:rPr lang="en-US" sz="2000">
                <a:solidFill>
                  <a:srgbClr val="757564"/>
                </a:solidFill>
                <a:latin typeface="Trebuchet MS" pitchFamily="34" charset="0"/>
              </a:rPr>
              <a:t> Association “Public Health-99”, Bulgaria</a:t>
            </a:r>
          </a:p>
          <a:p>
            <a:pPr>
              <a:buFontTx/>
              <a:buChar char="•"/>
              <a:tabLst>
                <a:tab pos="450850" algn="r"/>
              </a:tabLst>
            </a:pPr>
            <a:endParaRPr lang="it-IT" sz="200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  <a:tabLst>
                <a:tab pos="450850" algn="r"/>
              </a:tabLst>
            </a:pPr>
            <a:r>
              <a:rPr lang="en-US" sz="2000">
                <a:solidFill>
                  <a:srgbClr val="757564"/>
                </a:solidFill>
                <a:latin typeface="Trebuchet MS" pitchFamily="34" charset="0"/>
              </a:rPr>
              <a:t> PSYTEL, Francia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5"/>
          <p:cNvSpPr txBox="1">
            <a:spLocks noChangeArrowheads="1"/>
          </p:cNvSpPr>
          <p:nvPr/>
        </p:nvSpPr>
        <p:spPr bwMode="auto">
          <a:xfrm>
            <a:off x="468313" y="285750"/>
            <a:ext cx="84439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 sz="1000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/>
            <a:endParaRPr lang="en-US" sz="1000" b="1">
              <a:solidFill>
                <a:srgbClr val="5F5E45"/>
              </a:solidFill>
              <a:latin typeface="Trebuchet MS" pitchFamily="34" charset="0"/>
            </a:endParaRPr>
          </a:p>
          <a:p>
            <a:pPr marL="342900" indent="-342900"/>
            <a:endParaRPr lang="en-US" sz="2000" b="1">
              <a:solidFill>
                <a:srgbClr val="5F5E45"/>
              </a:solidFill>
              <a:latin typeface="Trebuchet MS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47675" y="627063"/>
            <a:ext cx="8696325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200" b="1" dirty="0">
                <a:solidFill>
                  <a:srgbClr val="5F5E45"/>
                </a:solidFill>
                <a:latin typeface="Trebuchet MS" pitchFamily="34" charset="0"/>
              </a:rPr>
              <a:t> Obiettivi:</a:t>
            </a:r>
          </a:p>
          <a:p>
            <a:pPr algn="ctr"/>
            <a:endParaRPr lang="it-IT" sz="2000" b="1" dirty="0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endParaRPr lang="it-IT" sz="2000" b="1" dirty="0">
              <a:solidFill>
                <a:srgbClr val="5F5E45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Facilitare l’accesso e il confronto alle </a:t>
            </a:r>
            <a:r>
              <a:rPr lang="it-IT" sz="2000" dirty="0" smtClean="0">
                <a:solidFill>
                  <a:srgbClr val="757564"/>
                </a:solidFill>
                <a:latin typeface="Trebuchet MS" pitchFamily="34" charset="0"/>
              </a:rPr>
              <a:t>NAP </a:t>
            </a: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in Europa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Costruire una banca dati delle NAP europee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Aumentare la consapevolezza sul problema della violenza domestica</a:t>
            </a:r>
          </a:p>
          <a:p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  e </a:t>
            </a:r>
            <a:r>
              <a:rPr lang="it-IT" sz="2000" dirty="0" err="1">
                <a:solidFill>
                  <a:srgbClr val="757564"/>
                </a:solidFill>
                <a:latin typeface="Trebuchet MS" pitchFamily="34" charset="0"/>
              </a:rPr>
              <a:t>intra</a:t>
            </a: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partner tra le vittime, le autorità preposte, gli operatori che   </a:t>
            </a:r>
          </a:p>
          <a:p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  lavorano con le vittime e le famiglie, l’intera società civile.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ChangeArrowheads="1"/>
          </p:cNvSpPr>
          <p:nvPr/>
        </p:nvSpPr>
        <p:spPr bwMode="auto">
          <a:xfrm>
            <a:off x="3870325" y="2344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solidFill>
                  <a:srgbClr val="5F5E45"/>
                </a:solidFill>
                <a:latin typeface="Trebuchet MS" pitchFamily="34" charset="0"/>
              </a:rPr>
              <a:t>       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971550" y="555625"/>
            <a:ext cx="67532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2200" b="1" dirty="0">
                <a:solidFill>
                  <a:srgbClr val="5F5E45"/>
                </a:solidFill>
                <a:latin typeface="Trebuchet MS" pitchFamily="34" charset="0"/>
              </a:rPr>
              <a:t>Azioni:</a:t>
            </a:r>
          </a:p>
          <a:p>
            <a:endParaRPr lang="it-IT" sz="2200" b="1" dirty="0">
              <a:solidFill>
                <a:srgbClr val="5F5E45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Raccolta delle </a:t>
            </a:r>
            <a:r>
              <a:rPr lang="it-IT" sz="2000" dirty="0" smtClean="0">
                <a:solidFill>
                  <a:srgbClr val="757564"/>
                </a:solidFill>
                <a:latin typeface="Trebuchet MS" pitchFamily="34" charset="0"/>
              </a:rPr>
              <a:t>NAP </a:t>
            </a: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Individuazione delle MAR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Predisposizione tecnica della banca dati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Indicizzazione e inserimento delle MAR nella Banca dati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Riunioni di coordinamento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Conferenza internazionale di presentazione dei risultati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3870325" y="2344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solidFill>
                  <a:srgbClr val="5F5E45"/>
                </a:solidFill>
                <a:latin typeface="Trebuchet MS" pitchFamily="34" charset="0"/>
              </a:rPr>
              <a:t>       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827088" y="108963"/>
            <a:ext cx="8532812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200" b="1" dirty="0">
              <a:solidFill>
                <a:srgbClr val="5F5E45"/>
              </a:solidFill>
              <a:latin typeface="Trebuchet MS" pitchFamily="34" charset="0"/>
            </a:endParaRPr>
          </a:p>
          <a:p>
            <a:endParaRPr lang="it-IT" sz="2200" b="1" dirty="0">
              <a:solidFill>
                <a:srgbClr val="5F5E45"/>
              </a:solidFill>
              <a:latin typeface="Trebuchet MS" pitchFamily="34" charset="0"/>
            </a:endParaRPr>
          </a:p>
          <a:p>
            <a:r>
              <a:rPr lang="it-IT" sz="2200" b="1" dirty="0">
                <a:solidFill>
                  <a:srgbClr val="5F5E45"/>
                </a:solidFill>
                <a:latin typeface="Trebuchet MS" pitchFamily="34" charset="0"/>
              </a:rPr>
              <a:t>Risultati realizzati:</a:t>
            </a:r>
          </a:p>
          <a:p>
            <a:endParaRPr lang="it-IT" sz="2200" b="1" dirty="0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endParaRPr lang="it-IT" sz="2200" b="1" dirty="0">
              <a:solidFill>
                <a:srgbClr val="5F5E45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Banca dati (65 </a:t>
            </a:r>
            <a:r>
              <a:rPr lang="it-IT" sz="2000" dirty="0" smtClean="0">
                <a:solidFill>
                  <a:srgbClr val="757564"/>
                </a:solidFill>
                <a:latin typeface="Trebuchet MS" pitchFamily="34" charset="0"/>
              </a:rPr>
              <a:t>NAP: </a:t>
            </a: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50 di stati dell’UE e 15 di stati membri del </a:t>
            </a:r>
          </a:p>
          <a:p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  Consiglio d’Europa)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NAP Ideale</a:t>
            </a:r>
          </a:p>
          <a:p>
            <a:pPr>
              <a:buFontTx/>
              <a:buChar char="•"/>
            </a:pPr>
            <a:endParaRPr lang="it-IT" sz="2000" dirty="0">
              <a:solidFill>
                <a:srgbClr val="757564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 dirty="0">
                <a:solidFill>
                  <a:srgbClr val="757564"/>
                </a:solidFill>
                <a:latin typeface="Trebuchet MS" pitchFamily="34" charset="0"/>
              </a:rPr>
              <a:t> Raccomandazioni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ChangeArrowheads="1"/>
          </p:cNvSpPr>
          <p:nvPr/>
        </p:nvSpPr>
        <p:spPr bwMode="auto">
          <a:xfrm>
            <a:off x="3870325" y="2344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solidFill>
                  <a:srgbClr val="5F5E45"/>
                </a:solidFill>
                <a:latin typeface="Trebuchet MS" pitchFamily="34" charset="0"/>
              </a:rPr>
              <a:t>       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49250" y="627063"/>
            <a:ext cx="8699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200" b="1">
                <a:solidFill>
                  <a:srgbClr val="5F5E45"/>
                </a:solidFill>
                <a:latin typeface="Trebuchet MS" pitchFamily="34" charset="0"/>
              </a:rPr>
              <a:t>Chi può usare la banca dati:</a:t>
            </a:r>
          </a:p>
          <a:p>
            <a:pPr>
              <a:buFontTx/>
              <a:buChar char="•"/>
            </a:pPr>
            <a:endParaRPr lang="it-IT" sz="2200" b="1">
              <a:solidFill>
                <a:srgbClr val="5F5E45"/>
              </a:solidFill>
              <a:latin typeface="Trebuchet MS" pitchFamily="34" charset="0"/>
            </a:endParaRP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operatori sociali che lavorano con le vittime della VD e VIP e le loro  </a:t>
            </a:r>
          </a:p>
          <a:p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  famiglie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operatori sociali che lavorano per la riabilitazione dei responsabili di </a:t>
            </a:r>
          </a:p>
          <a:p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  tali violenze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le organizzazioni di volontariato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le associazioni femminili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le forze di polizia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i politici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le autorità locali e nazionali</a:t>
            </a:r>
          </a:p>
          <a:p>
            <a:pPr>
              <a:buFontTx/>
              <a:buChar char="•"/>
            </a:pPr>
            <a:r>
              <a:rPr lang="it-IT" sz="2000">
                <a:solidFill>
                  <a:srgbClr val="757564"/>
                </a:solidFill>
                <a:latin typeface="Trebuchet MS" pitchFamily="34" charset="0"/>
              </a:rPr>
              <a:t> le vittime di violenza e le loro famiglie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3870325" y="2344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 b="1">
                <a:solidFill>
                  <a:srgbClr val="5F5E45"/>
                </a:solidFill>
                <a:latin typeface="Trebuchet MS" pitchFamily="34" charset="0"/>
              </a:rPr>
              <a:t>       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682875" y="1342719"/>
            <a:ext cx="403225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2600" dirty="0">
                <a:solidFill>
                  <a:srgbClr val="5F5E45"/>
                </a:solidFill>
                <a:latin typeface="Trebuchet MS" pitchFamily="34" charset="0"/>
              </a:rPr>
              <a:t> Grazie per </a:t>
            </a:r>
            <a:r>
              <a:rPr lang="it-IT" sz="2600" dirty="0" smtClean="0">
                <a:solidFill>
                  <a:srgbClr val="5F5E45"/>
                </a:solidFill>
                <a:latin typeface="Trebuchet MS" pitchFamily="34" charset="0"/>
              </a:rPr>
              <a:t>l’attenzione</a:t>
            </a:r>
          </a:p>
          <a:p>
            <a:pPr algn="ctr"/>
            <a:r>
              <a:rPr lang="it-IT" sz="2600" dirty="0" smtClean="0">
                <a:solidFill>
                  <a:srgbClr val="5F5E45"/>
                </a:solidFill>
                <a:latin typeface="Trebuchet MS" pitchFamily="34" charset="0"/>
              </a:rPr>
              <a:t>THANK YOU!!</a:t>
            </a:r>
            <a:endParaRPr lang="it-IT" sz="2600" dirty="0" smtClean="0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endParaRPr lang="it-IT" sz="2600" dirty="0" smtClean="0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r>
              <a:rPr lang="it-IT" sz="2600" dirty="0" smtClean="0">
                <a:solidFill>
                  <a:srgbClr val="5F5E45"/>
                </a:solidFill>
                <a:latin typeface="Trebuchet MS" pitchFamily="34" charset="0"/>
                <a:hlinkClick r:id="rId3"/>
              </a:rPr>
              <a:t>units@uniterzosettore.it</a:t>
            </a:r>
            <a:endParaRPr lang="it-IT" sz="2600" dirty="0" smtClean="0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endParaRPr lang="it-IT" sz="2600" dirty="0" smtClean="0">
              <a:solidFill>
                <a:srgbClr val="5F5E45"/>
              </a:solidFill>
              <a:latin typeface="Trebuchet MS" pitchFamily="34" charset="0"/>
            </a:endParaRPr>
          </a:p>
          <a:p>
            <a:pPr algn="ctr"/>
            <a:r>
              <a:rPr lang="it-IT" sz="2600" dirty="0" smtClean="0">
                <a:solidFill>
                  <a:srgbClr val="5F5E45"/>
                </a:solidFill>
                <a:latin typeface="Trebuchet MS" pitchFamily="34" charset="0"/>
              </a:rPr>
              <a:t>www.uniterzosettore.it</a:t>
            </a:r>
            <a:endParaRPr lang="it-IT" sz="2600" dirty="0">
              <a:solidFill>
                <a:srgbClr val="5F5E45"/>
              </a:solidFill>
              <a:latin typeface="Trebuchet MS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430</Words>
  <Application>Microsoft Office PowerPoint</Application>
  <PresentationFormat>Presentazione su schermo (16:9)</PresentationFormat>
  <Paragraphs>104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Imac Imac</dc:creator>
  <cp:lastModifiedBy>Antonella</cp:lastModifiedBy>
  <cp:revision>66</cp:revision>
  <dcterms:created xsi:type="dcterms:W3CDTF">2012-11-07T09:32:13Z</dcterms:created>
  <dcterms:modified xsi:type="dcterms:W3CDTF">2012-11-09T09:31:47Z</dcterms:modified>
</cp:coreProperties>
</file>